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notesMasterIdLst>
    <p:notesMasterId r:id="rId23"/>
  </p:notesMasterIdLst>
  <p:sldIdLst>
    <p:sldId id="256" r:id="rId2"/>
    <p:sldId id="257" r:id="rId3"/>
    <p:sldId id="259" r:id="rId4"/>
    <p:sldId id="258" r:id="rId5"/>
    <p:sldId id="261" r:id="rId6"/>
    <p:sldId id="260" r:id="rId7"/>
    <p:sldId id="273" r:id="rId8"/>
    <p:sldId id="262" r:id="rId9"/>
    <p:sldId id="263" r:id="rId10"/>
    <p:sldId id="264" r:id="rId11"/>
    <p:sldId id="265" r:id="rId12"/>
    <p:sldId id="268" r:id="rId13"/>
    <p:sldId id="266" r:id="rId14"/>
    <p:sldId id="267" r:id="rId15"/>
    <p:sldId id="271" r:id="rId16"/>
    <p:sldId id="269" r:id="rId17"/>
    <p:sldId id="275" r:id="rId18"/>
    <p:sldId id="270" r:id="rId19"/>
    <p:sldId id="276" r:id="rId20"/>
    <p:sldId id="272"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546E7-1F8A-4B66-8ADC-4C8FA29D3286}" type="datetimeFigureOut">
              <a:rPr lang="en-US" smtClean="0"/>
              <a:t>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7CD55-21F4-4640-B908-E44D79D65B00}" type="slidenum">
              <a:rPr lang="en-US" smtClean="0"/>
              <a:t>‹#›</a:t>
            </a:fld>
            <a:endParaRPr lang="en-US"/>
          </a:p>
        </p:txBody>
      </p:sp>
    </p:spTree>
    <p:extLst>
      <p:ext uri="{BB962C8B-B14F-4D97-AF65-F5344CB8AC3E}">
        <p14:creationId xmlns:p14="http://schemas.microsoft.com/office/powerpoint/2010/main" val="728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sha.gov/dsg/hazcom/effectivedate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ni.wa.gov/safety/TrainingPrevention/TrainingKits/haz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ublications/OSHA3491QuickCardPictogram.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Publications/OSHA3514.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ni.wa.gov/safety/TrainingPrevention/TrainingKits/haz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sha.gov/Publications/OSHA3514.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OshDoc/data_Hurricane_Facts/respirato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Occupational Safety and Health</a:t>
            </a:r>
            <a:r>
              <a:rPr lang="en-US" baseline="0" dirty="0" smtClean="0"/>
              <a:t> </a:t>
            </a:r>
            <a:r>
              <a:rPr lang="en-US" dirty="0" smtClean="0"/>
              <a:t>Administration,</a:t>
            </a:r>
            <a:r>
              <a:rPr lang="en-US" baseline="0" dirty="0" smtClean="0"/>
              <a:t> (</a:t>
            </a:r>
            <a:r>
              <a:rPr lang="en-US" baseline="0" dirty="0" err="1" smtClean="0"/>
              <a:t>n.d.</a:t>
            </a:r>
            <a:r>
              <a:rPr lang="en-US" baseline="0" smtClean="0"/>
              <a:t>),</a:t>
            </a:r>
            <a:r>
              <a:rPr lang="en-US" smtClean="0"/>
              <a:t> </a:t>
            </a:r>
            <a:r>
              <a:rPr lang="en-US" smtClean="0">
                <a:hlinkClick r:id="rId3"/>
              </a:rPr>
              <a:t>https://www.osha.gov/dsg/hazcom/effectivedates.html</a:t>
            </a:r>
            <a:r>
              <a:rPr lang="en-US" smtClean="0"/>
              <a:t>.</a:t>
            </a:r>
          </a:p>
          <a:p>
            <a:endParaRPr lang="en-US"/>
          </a:p>
        </p:txBody>
      </p:sp>
      <p:sp>
        <p:nvSpPr>
          <p:cNvPr id="4" name="Slide Number Placeholder 3"/>
          <p:cNvSpPr>
            <a:spLocks noGrp="1"/>
          </p:cNvSpPr>
          <p:nvPr>
            <p:ph type="sldNum" sz="quarter" idx="10"/>
          </p:nvPr>
        </p:nvSpPr>
        <p:spPr/>
        <p:txBody>
          <a:bodyPr/>
          <a:lstStyle/>
          <a:p>
            <a:fld id="{4EA7CD55-21F4-4640-B908-E44D79D65B00}" type="slidenum">
              <a:rPr lang="en-US" smtClean="0"/>
              <a:t>2</a:t>
            </a:fld>
            <a:endParaRPr lang="en-US"/>
          </a:p>
        </p:txBody>
      </p:sp>
    </p:spTree>
    <p:extLst>
      <p:ext uri="{BB962C8B-B14F-4D97-AF65-F5344CB8AC3E}">
        <p14:creationId xmlns:p14="http://schemas.microsoft.com/office/powerpoint/2010/main" val="121985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example from </a:t>
            </a:r>
            <a:r>
              <a:rPr lang="en-US" dirty="0" smtClean="0">
                <a:hlinkClick r:id="rId3"/>
              </a:rPr>
              <a:t>https://www.lni.wa.gov/safety/TrainingPrevention/TrainingKits/hazcom/</a:t>
            </a:r>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7</a:t>
            </a:fld>
            <a:endParaRPr lang="en-US"/>
          </a:p>
        </p:txBody>
      </p:sp>
    </p:spTree>
    <p:extLst>
      <p:ext uri="{BB962C8B-B14F-4D97-AF65-F5344CB8AC3E}">
        <p14:creationId xmlns:p14="http://schemas.microsoft.com/office/powerpoint/2010/main" val="14198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OSHA (2016) </a:t>
            </a:r>
            <a:r>
              <a:rPr lang="en-US" dirty="0" smtClean="0">
                <a:hlinkClick r:id="rId3"/>
              </a:rPr>
              <a:t>https://www.osha.gov/Publications/OSHA3491QuickCardPictogram.pdf</a:t>
            </a:r>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9</a:t>
            </a:fld>
            <a:endParaRPr lang="en-US"/>
          </a:p>
        </p:txBody>
      </p:sp>
    </p:spTree>
    <p:extLst>
      <p:ext uri="{BB962C8B-B14F-4D97-AF65-F5344CB8AC3E}">
        <p14:creationId xmlns:p14="http://schemas.microsoft.com/office/powerpoint/2010/main" val="217861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Occupational</a:t>
            </a:r>
            <a:r>
              <a:rPr lang="en-US" baseline="0" dirty="0" smtClean="0"/>
              <a:t> Safety and Health Administration (2012), retrieved from </a:t>
            </a:r>
            <a:r>
              <a:rPr lang="en-US" dirty="0" smtClean="0">
                <a:hlinkClick r:id="rId3"/>
              </a:rPr>
              <a:t>https://www.osha.gov/Publications/OSHA3514.pdf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12</a:t>
            </a:fld>
            <a:endParaRPr lang="en-US"/>
          </a:p>
        </p:txBody>
      </p:sp>
    </p:spTree>
    <p:extLst>
      <p:ext uri="{BB962C8B-B14F-4D97-AF65-F5344CB8AC3E}">
        <p14:creationId xmlns:p14="http://schemas.microsoft.com/office/powerpoint/2010/main" val="142810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13</a:t>
            </a:fld>
            <a:endParaRPr lang="en-US"/>
          </a:p>
        </p:txBody>
      </p:sp>
    </p:spTree>
    <p:extLst>
      <p:ext uri="{BB962C8B-B14F-4D97-AF65-F5344CB8AC3E}">
        <p14:creationId xmlns:p14="http://schemas.microsoft.com/office/powerpoint/2010/main" val="57151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from </a:t>
            </a:r>
            <a:r>
              <a:rPr lang="en-US" dirty="0" smtClean="0">
                <a:hlinkClick r:id="rId3"/>
              </a:rPr>
              <a:t>https://www.lni.wa.gov/safety/TrainingPrevention/TrainingKits/hazcom/</a:t>
            </a:r>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14</a:t>
            </a:fld>
            <a:endParaRPr lang="en-US"/>
          </a:p>
        </p:txBody>
      </p:sp>
    </p:spTree>
    <p:extLst>
      <p:ext uri="{BB962C8B-B14F-4D97-AF65-F5344CB8AC3E}">
        <p14:creationId xmlns:p14="http://schemas.microsoft.com/office/powerpoint/2010/main" val="374123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Occupational</a:t>
            </a:r>
            <a:r>
              <a:rPr lang="en-US" baseline="0" dirty="0" smtClean="0"/>
              <a:t> Safety and Health Administration (2012), retrieved from </a:t>
            </a:r>
            <a:r>
              <a:rPr lang="en-US" dirty="0" smtClean="0">
                <a:hlinkClick r:id="rId3"/>
              </a:rPr>
              <a:t>https://www.osha.gov/Publications/OSHA3514.pdf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15</a:t>
            </a:fld>
            <a:endParaRPr lang="en-US"/>
          </a:p>
        </p:txBody>
      </p:sp>
    </p:spTree>
    <p:extLst>
      <p:ext uri="{BB962C8B-B14F-4D97-AF65-F5344CB8AC3E}">
        <p14:creationId xmlns:p14="http://schemas.microsoft.com/office/powerpoint/2010/main" val="320451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Occupational Safety and Health Administration, (</a:t>
            </a:r>
            <a:r>
              <a:rPr lang="en-US" dirty="0" err="1" smtClean="0"/>
              <a:t>n.d.</a:t>
            </a:r>
            <a:r>
              <a:rPr lang="en-US" dirty="0" smtClean="0"/>
              <a:t>),</a:t>
            </a:r>
            <a:r>
              <a:rPr lang="en-US" baseline="0" dirty="0" smtClean="0"/>
              <a:t> retrieved from </a:t>
            </a:r>
            <a:r>
              <a:rPr lang="en-US" dirty="0" smtClean="0">
                <a:hlinkClick r:id="rId3"/>
              </a:rPr>
              <a:t>https://www.osha.gov/OshDoc/data_Hurricane_Facts/respirators.pdf</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EA7CD55-21F4-4640-B908-E44D79D65B00}" type="slidenum">
              <a:rPr lang="en-US" smtClean="0"/>
              <a:t>19</a:t>
            </a:fld>
            <a:endParaRPr lang="en-US"/>
          </a:p>
        </p:txBody>
      </p:sp>
    </p:spTree>
    <p:extLst>
      <p:ext uri="{BB962C8B-B14F-4D97-AF65-F5344CB8AC3E}">
        <p14:creationId xmlns:p14="http://schemas.microsoft.com/office/powerpoint/2010/main" val="419563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2/10/2020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37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2/10/2020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007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2/10/2020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4425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2/10/2020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22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2/10/2020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76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2/10/2020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70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2/10/2020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89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2/10/2020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684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2/10/2020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197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2/10/2020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746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2/10/2020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230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35E72C73-2D91-4E12-BA25-F0AA0C03599B}" type="datetimeFigureOut">
              <a:rPr lang="en-US" smtClean="0"/>
              <a:t>2/10/2020</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31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2/10/2020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81455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mailto:ckragen@oesd114.org" TargetMode="External"/><Relationship Id="rId3" Type="http://schemas.openxmlformats.org/officeDocument/2006/relationships/image" Target="../media/image22.png"/><Relationship Id="rId7" Type="http://schemas.openxmlformats.org/officeDocument/2006/relationships/image" Target="../media/image77.svg"/><Relationship Id="rId12" Type="http://schemas.openxmlformats.org/officeDocument/2006/relationships/image" Target="../media/image81.sv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75.svg"/><Relationship Id="rId10" Type="http://schemas.openxmlformats.org/officeDocument/2006/relationships/image" Target="../media/image25.png"/><Relationship Id="rId9" Type="http://schemas.openxmlformats.org/officeDocument/2006/relationships/image" Target="../media/image79.svg"/><Relationship Id="rId14" Type="http://schemas.openxmlformats.org/officeDocument/2006/relationships/hyperlink" Target="https://www.oesd114.org/Page/42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dsg/hazcom/index.htm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633296"/>
            <a:ext cx="8825658" cy="2677648"/>
          </a:xfrm>
        </p:spPr>
        <p:txBody>
          <a:bodyPr>
            <a:normAutofit fontScale="90000"/>
          </a:bodyPr>
          <a:lstStyle/>
          <a:p>
            <a:r>
              <a:rPr lang="en-US" dirty="0"/>
              <a:t>Hazard Communication (</a:t>
            </a:r>
            <a:r>
              <a:rPr lang="en-US" dirty="0" smtClean="0"/>
              <a:t>HAZCOM)</a:t>
            </a:r>
            <a:endParaRPr lang="en-US" dirty="0"/>
          </a:p>
        </p:txBody>
      </p:sp>
      <p:sp>
        <p:nvSpPr>
          <p:cNvPr id="3" name="Subtitle 2"/>
          <p:cNvSpPr>
            <a:spLocks noGrp="1"/>
          </p:cNvSpPr>
          <p:nvPr>
            <p:ph type="subTitle" idx="1"/>
          </p:nvPr>
        </p:nvSpPr>
        <p:spPr>
          <a:xfrm>
            <a:off x="1154954" y="4777380"/>
            <a:ext cx="9660827" cy="1170838"/>
          </a:xfrm>
        </p:spPr>
        <p:txBody>
          <a:bodyPr>
            <a:normAutofit/>
          </a:bodyPr>
          <a:lstStyle/>
          <a:p>
            <a:r>
              <a:rPr lang="en-US" dirty="0"/>
              <a:t>BROUGHT TO YOU BY: </a:t>
            </a:r>
            <a:r>
              <a:rPr lang="en-US" dirty="0" smtClean="0"/>
              <a:t>OESD 114</a:t>
            </a:r>
            <a:endParaRPr lang="en-US" dirty="0"/>
          </a:p>
          <a:p>
            <a:r>
              <a:rPr lang="en-US" dirty="0"/>
              <a:t>COLLEEN KRAGEN - SAFETY &amp; </a:t>
            </a:r>
            <a:r>
              <a:rPr lang="en-US"/>
              <a:t>HEALTH </a:t>
            </a:r>
            <a:r>
              <a:rPr lang="en-US" smtClean="0"/>
              <a:t>SPECIALIST</a:t>
            </a:r>
            <a:endParaRPr lang="en-US"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19041" y="4777380"/>
            <a:ext cx="1710353" cy="1180458"/>
          </a:xfrm>
          <a:prstGeom prst="rect">
            <a:avLst/>
          </a:prstGeom>
        </p:spPr>
      </p:pic>
    </p:spTree>
    <p:extLst>
      <p:ext uri="{BB962C8B-B14F-4D97-AF65-F5344CB8AC3E}">
        <p14:creationId xmlns:p14="http://schemas.microsoft.com/office/powerpoint/2010/main" val="96819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26066"/>
          </a:xfrm>
        </p:spPr>
        <p:txBody>
          <a:bodyPr/>
          <a:lstStyle/>
          <a:p>
            <a:r>
              <a:rPr lang="en-US" dirty="0"/>
              <a:t>New SDS Format: 16 Sections</a:t>
            </a:r>
          </a:p>
        </p:txBody>
      </p:sp>
      <p:sp>
        <p:nvSpPr>
          <p:cNvPr id="3" name="Content Placeholder 2"/>
          <p:cNvSpPr>
            <a:spLocks noGrp="1"/>
          </p:cNvSpPr>
          <p:nvPr>
            <p:ph idx="1"/>
          </p:nvPr>
        </p:nvSpPr>
        <p:spPr>
          <a:xfrm>
            <a:off x="1116161" y="2067098"/>
            <a:ext cx="10039519" cy="3990109"/>
          </a:xfrm>
        </p:spPr>
        <p:txBody>
          <a:bodyPr>
            <a:normAutofit/>
          </a:bodyPr>
          <a:lstStyle/>
          <a:p>
            <a:pPr fontAlgn="base"/>
            <a:r>
              <a:rPr lang="en-US" sz="2400" dirty="0"/>
              <a:t>Section 1: Identification</a:t>
            </a:r>
          </a:p>
          <a:p>
            <a:pPr fontAlgn="base"/>
            <a:r>
              <a:rPr lang="en-US" sz="2400" dirty="0"/>
              <a:t>Section 2: Hazard(s) Identification</a:t>
            </a:r>
          </a:p>
          <a:p>
            <a:pPr fontAlgn="base"/>
            <a:r>
              <a:rPr lang="en-US" sz="2400" dirty="0"/>
              <a:t>Section 3: Composition/Information on Ingredients</a:t>
            </a:r>
          </a:p>
          <a:p>
            <a:pPr fontAlgn="base"/>
            <a:r>
              <a:rPr lang="en-US" sz="2400" dirty="0"/>
              <a:t>Section 4: First Aid Measures</a:t>
            </a:r>
          </a:p>
          <a:p>
            <a:pPr fontAlgn="base"/>
            <a:r>
              <a:rPr lang="en-US" sz="2400" dirty="0"/>
              <a:t>Section 5: Fire Fighting Measures</a:t>
            </a:r>
          </a:p>
          <a:p>
            <a:pPr fontAlgn="base"/>
            <a:r>
              <a:rPr lang="en-US" sz="2400" dirty="0"/>
              <a:t>Section 6: Accidental Release Measures</a:t>
            </a:r>
          </a:p>
          <a:p>
            <a:pPr fontAlgn="base"/>
            <a:r>
              <a:rPr lang="en-US" sz="2400" dirty="0"/>
              <a:t>Section 7: Handling &amp; Storage</a:t>
            </a:r>
          </a:p>
          <a:p>
            <a:pPr fontAlgn="base"/>
            <a:r>
              <a:rPr lang="en-US" sz="2400" dirty="0"/>
              <a:t>Section 8: Exposure Controls/Personal </a:t>
            </a:r>
            <a:r>
              <a:rPr lang="en-US" sz="2400" dirty="0" smtClean="0"/>
              <a:t>Protection</a:t>
            </a:r>
            <a:endParaRPr lang="en-US" sz="2400" dirty="0"/>
          </a:p>
        </p:txBody>
      </p:sp>
    </p:spTree>
    <p:extLst>
      <p:ext uri="{BB962C8B-B14F-4D97-AF65-F5344CB8AC3E}">
        <p14:creationId xmlns:p14="http://schemas.microsoft.com/office/powerpoint/2010/main" val="311035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92815"/>
          </a:xfrm>
        </p:spPr>
        <p:txBody>
          <a:bodyPr/>
          <a:lstStyle/>
          <a:p>
            <a:r>
              <a:rPr lang="en-US" dirty="0"/>
              <a:t>New SDS Format: </a:t>
            </a:r>
            <a:r>
              <a:rPr lang="en-US" dirty="0" smtClean="0"/>
              <a:t>Cont.</a:t>
            </a:r>
            <a:endParaRPr lang="en-US" dirty="0"/>
          </a:p>
        </p:txBody>
      </p:sp>
      <p:sp>
        <p:nvSpPr>
          <p:cNvPr id="3" name="Content Placeholder 2"/>
          <p:cNvSpPr>
            <a:spLocks noGrp="1"/>
          </p:cNvSpPr>
          <p:nvPr>
            <p:ph idx="1"/>
          </p:nvPr>
        </p:nvSpPr>
        <p:spPr>
          <a:xfrm>
            <a:off x="1153107" y="2092960"/>
            <a:ext cx="10002573" cy="4064000"/>
          </a:xfrm>
        </p:spPr>
        <p:txBody>
          <a:bodyPr>
            <a:normAutofit/>
          </a:bodyPr>
          <a:lstStyle/>
          <a:p>
            <a:pPr fontAlgn="base"/>
            <a:r>
              <a:rPr lang="en-US" sz="2400" dirty="0"/>
              <a:t>Section 9: Physical &amp; Chemical Properties</a:t>
            </a:r>
          </a:p>
          <a:p>
            <a:pPr fontAlgn="base"/>
            <a:r>
              <a:rPr lang="en-US" sz="2400" dirty="0"/>
              <a:t>Section 10: Stability &amp; Reactivity</a:t>
            </a:r>
          </a:p>
          <a:p>
            <a:pPr fontAlgn="base"/>
            <a:r>
              <a:rPr lang="en-US" sz="2400" dirty="0"/>
              <a:t>Section 11: Toxicological Info</a:t>
            </a:r>
          </a:p>
          <a:p>
            <a:pPr fontAlgn="base"/>
            <a:r>
              <a:rPr lang="en-US" sz="2400" dirty="0"/>
              <a:t>Section 12: Ecological Info</a:t>
            </a:r>
          </a:p>
          <a:p>
            <a:pPr fontAlgn="base"/>
            <a:r>
              <a:rPr lang="en-US" sz="2400" dirty="0"/>
              <a:t>Section 13: Disposal Considerations</a:t>
            </a:r>
          </a:p>
          <a:p>
            <a:pPr fontAlgn="base"/>
            <a:r>
              <a:rPr lang="en-US" sz="2400" dirty="0"/>
              <a:t>Section 14: Transport Info</a:t>
            </a:r>
          </a:p>
          <a:p>
            <a:pPr fontAlgn="base"/>
            <a:r>
              <a:rPr lang="en-US" sz="2400" dirty="0"/>
              <a:t>Section 15: Regulatory Info</a:t>
            </a:r>
          </a:p>
          <a:p>
            <a:pPr fontAlgn="base"/>
            <a:r>
              <a:rPr lang="en-US" sz="2400" dirty="0"/>
              <a:t>Section 16: Other </a:t>
            </a:r>
            <a:r>
              <a:rPr lang="en-US" sz="2400" dirty="0" smtClean="0"/>
              <a:t>Info</a:t>
            </a:r>
            <a:endParaRPr lang="en-US" sz="2400" dirty="0"/>
          </a:p>
        </p:txBody>
      </p:sp>
    </p:spTree>
    <p:extLst>
      <p:ext uri="{BB962C8B-B14F-4D97-AF65-F5344CB8AC3E}">
        <p14:creationId xmlns:p14="http://schemas.microsoft.com/office/powerpoint/2010/main" val="18183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92815"/>
          </a:xfrm>
        </p:spPr>
        <p:txBody>
          <a:bodyPr/>
          <a:lstStyle/>
          <a:p>
            <a:r>
              <a:rPr lang="en-US" dirty="0" smtClean="0"/>
              <a:t>Section 4</a:t>
            </a:r>
            <a:endParaRPr lang="en-US" dirty="0"/>
          </a:p>
        </p:txBody>
      </p:sp>
      <p:pic>
        <p:nvPicPr>
          <p:cNvPr id="4" name="Picture 3"/>
          <p:cNvPicPr>
            <a:picLocks noChangeAspect="1"/>
          </p:cNvPicPr>
          <p:nvPr/>
        </p:nvPicPr>
        <p:blipFill>
          <a:blip r:embed="rId3"/>
          <a:stretch>
            <a:fillRect/>
          </a:stretch>
        </p:blipFill>
        <p:spPr>
          <a:xfrm>
            <a:off x="115040" y="2355742"/>
            <a:ext cx="12022880" cy="3285642"/>
          </a:xfrm>
          <a:prstGeom prst="rect">
            <a:avLst/>
          </a:prstGeom>
        </p:spPr>
      </p:pic>
    </p:spTree>
    <p:extLst>
      <p:ext uri="{BB962C8B-B14F-4D97-AF65-F5344CB8AC3E}">
        <p14:creationId xmlns:p14="http://schemas.microsoft.com/office/powerpoint/2010/main" val="177027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7" y="861927"/>
            <a:ext cx="3629891" cy="1303859"/>
          </a:xfrm>
        </p:spPr>
        <p:txBody>
          <a:bodyPr>
            <a:normAutofit/>
          </a:bodyPr>
          <a:lstStyle/>
          <a:p>
            <a:r>
              <a:rPr lang="en-US" sz="3600" dirty="0"/>
              <a:t>Section 4: First Aid Measures</a:t>
            </a:r>
          </a:p>
        </p:txBody>
      </p:sp>
      <p:sp>
        <p:nvSpPr>
          <p:cNvPr id="4" name="Text Placeholder 3"/>
          <p:cNvSpPr>
            <a:spLocks noGrp="1"/>
          </p:cNvSpPr>
          <p:nvPr>
            <p:ph type="body" sz="half" idx="2"/>
          </p:nvPr>
        </p:nvSpPr>
        <p:spPr>
          <a:xfrm>
            <a:off x="207816" y="2310939"/>
            <a:ext cx="3629891" cy="4106486"/>
          </a:xfrm>
        </p:spPr>
        <p:txBody>
          <a:bodyPr>
            <a:noAutofit/>
          </a:bodyPr>
          <a:lstStyle/>
          <a:p>
            <a:pPr marL="342900" indent="-342900" fontAlgn="base">
              <a:buFont typeface="Arial" panose="020B0604020202020204" pitchFamily="34" charset="0"/>
              <a:buChar char="•"/>
            </a:pPr>
            <a:r>
              <a:rPr lang="en-US" sz="2400" dirty="0"/>
              <a:t>Instructions for an untrained responder to assist an individual who has been exposed to the chemical</a:t>
            </a:r>
          </a:p>
          <a:p>
            <a:pPr marL="342900" indent="-342900" fontAlgn="base">
              <a:buFont typeface="Arial" panose="020B0604020202020204" pitchFamily="34" charset="0"/>
              <a:buChar char="•"/>
            </a:pPr>
            <a:r>
              <a:rPr lang="en-US" sz="2400" dirty="0"/>
              <a:t>Necessary first-aid instructions based on relevant types of exposure (inhalation, skin or eye contact, and ingestion</a:t>
            </a:r>
            <a:r>
              <a:rPr lang="en-US" sz="2400" dirty="0" smtClean="0"/>
              <a:t>)</a:t>
            </a:r>
            <a:endParaRPr lang="en-US" sz="2400" dirty="0"/>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34840" y="861927"/>
            <a:ext cx="7344295" cy="4896197"/>
          </a:xfrm>
          <a:prstGeom prst="rect">
            <a:avLst/>
          </a:prstGeom>
        </p:spPr>
      </p:pic>
    </p:spTree>
    <p:extLst>
      <p:ext uri="{BB962C8B-B14F-4D97-AF65-F5344CB8AC3E}">
        <p14:creationId xmlns:p14="http://schemas.microsoft.com/office/powerpoint/2010/main" val="179084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439" y="500784"/>
            <a:ext cx="3398981" cy="1653309"/>
          </a:xfrm>
        </p:spPr>
        <p:txBody>
          <a:bodyPr/>
          <a:lstStyle/>
          <a:p>
            <a:r>
              <a:rPr lang="en-US" sz="3200" dirty="0"/>
              <a:t>Section 4: First Aid Measures </a:t>
            </a:r>
            <a:r>
              <a:rPr lang="en-US" sz="3200" dirty="0" smtClean="0"/>
              <a:t>Cont. </a:t>
            </a:r>
            <a:endParaRPr lang="en-US" sz="3200" dirty="0"/>
          </a:p>
        </p:txBody>
      </p:sp>
      <p:sp>
        <p:nvSpPr>
          <p:cNvPr id="4" name="Text Placeholder 3"/>
          <p:cNvSpPr>
            <a:spLocks noGrp="1"/>
          </p:cNvSpPr>
          <p:nvPr>
            <p:ph type="body" sz="half" idx="2"/>
          </p:nvPr>
        </p:nvSpPr>
        <p:spPr>
          <a:xfrm>
            <a:off x="345439" y="2526145"/>
            <a:ext cx="3398981" cy="3791528"/>
          </a:xfrm>
        </p:spPr>
        <p:txBody>
          <a:bodyPr>
            <a:noAutofit/>
          </a:bodyPr>
          <a:lstStyle/>
          <a:p>
            <a:pPr marL="342900" indent="-342900" fontAlgn="base">
              <a:buFont typeface="Arial" panose="020B0604020202020204" pitchFamily="34" charset="0"/>
              <a:buChar char="•"/>
            </a:pPr>
            <a:r>
              <a:rPr lang="en-US" sz="2400" dirty="0"/>
              <a:t>Recommendations for immediate medical care and special treatment if needed.</a:t>
            </a:r>
          </a:p>
          <a:p>
            <a:pPr marL="342900" indent="-342900" fontAlgn="base">
              <a:buFont typeface="Arial" panose="020B0604020202020204" pitchFamily="34" charset="0"/>
              <a:buChar char="•"/>
            </a:pPr>
            <a:r>
              <a:rPr lang="en-US" sz="2400" dirty="0"/>
              <a:t>Description of the most significant symptoms or effects, and any symptoms that may be acute or delayed. </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308231" y="500784"/>
            <a:ext cx="7773952" cy="607586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7649" y="640231"/>
            <a:ext cx="2720996" cy="162227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0457" y="2477726"/>
            <a:ext cx="2688188" cy="2176848"/>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818684" y="4869795"/>
            <a:ext cx="2215661" cy="1635904"/>
          </a:xfrm>
          <a:prstGeom prst="rect">
            <a:avLst/>
          </a:prstGeom>
        </p:spPr>
      </p:pic>
    </p:spTree>
    <p:extLst>
      <p:ext uri="{BB962C8B-B14F-4D97-AF65-F5344CB8AC3E}">
        <p14:creationId xmlns:p14="http://schemas.microsoft.com/office/powerpoint/2010/main" val="295724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892" y="520006"/>
            <a:ext cx="8761413" cy="1200728"/>
          </a:xfrm>
        </p:spPr>
        <p:txBody>
          <a:bodyPr>
            <a:normAutofit/>
          </a:bodyPr>
          <a:lstStyle/>
          <a:p>
            <a:r>
              <a:rPr lang="en-US" dirty="0" smtClean="0"/>
              <a:t>Section 8 </a:t>
            </a:r>
            <a:endParaRPr lang="en-US" dirty="0"/>
          </a:p>
        </p:txBody>
      </p:sp>
      <p:pic>
        <p:nvPicPr>
          <p:cNvPr id="4" name="Picture 3"/>
          <p:cNvPicPr>
            <a:picLocks noChangeAspect="1"/>
          </p:cNvPicPr>
          <p:nvPr/>
        </p:nvPicPr>
        <p:blipFill>
          <a:blip r:embed="rId3"/>
          <a:stretch>
            <a:fillRect/>
          </a:stretch>
        </p:blipFill>
        <p:spPr>
          <a:xfrm>
            <a:off x="142150" y="2461847"/>
            <a:ext cx="11960449" cy="2936630"/>
          </a:xfrm>
          <a:prstGeom prst="rect">
            <a:avLst/>
          </a:prstGeom>
        </p:spPr>
      </p:pic>
    </p:spTree>
    <p:extLst>
      <p:ext uri="{BB962C8B-B14F-4D97-AF65-F5344CB8AC3E}">
        <p14:creationId xmlns:p14="http://schemas.microsoft.com/office/powerpoint/2010/main" val="56941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86" y="712298"/>
            <a:ext cx="3528291" cy="1357746"/>
          </a:xfrm>
        </p:spPr>
        <p:txBody>
          <a:bodyPr>
            <a:normAutofit/>
          </a:bodyPr>
          <a:lstStyle/>
          <a:p>
            <a:r>
              <a:rPr lang="en-US" sz="2800" dirty="0"/>
              <a:t>Section 8: Exposure Controls &amp; Personal Protection</a:t>
            </a:r>
          </a:p>
        </p:txBody>
      </p:sp>
      <p:sp>
        <p:nvSpPr>
          <p:cNvPr id="4" name="Text Placeholder 3"/>
          <p:cNvSpPr>
            <a:spLocks noGrp="1"/>
          </p:cNvSpPr>
          <p:nvPr>
            <p:ph type="body" sz="half" idx="2"/>
          </p:nvPr>
        </p:nvSpPr>
        <p:spPr>
          <a:xfrm>
            <a:off x="263686" y="2493819"/>
            <a:ext cx="3528291" cy="3915294"/>
          </a:xfrm>
        </p:spPr>
        <p:txBody>
          <a:bodyPr>
            <a:normAutofit/>
          </a:bodyPr>
          <a:lstStyle/>
          <a:p>
            <a:pPr fontAlgn="base"/>
            <a:r>
              <a:rPr lang="en-US" sz="2400" b="1" dirty="0"/>
              <a:t>Exposure limits: </a:t>
            </a:r>
            <a:r>
              <a:rPr lang="en-US" sz="2400" dirty="0"/>
              <a:t>i.e. if </a:t>
            </a:r>
            <a:r>
              <a:rPr lang="en-US" sz="2400" dirty="0" smtClean="0"/>
              <a:t>it is hot outside, </a:t>
            </a:r>
            <a:r>
              <a:rPr lang="en-US" sz="2400" dirty="0"/>
              <a:t>there can be a limit to how long you can work before needing a break or changing locations</a:t>
            </a:r>
            <a:r>
              <a:rPr lang="en-US" sz="2400" dirty="0" smtClean="0"/>
              <a:t>.</a:t>
            </a:r>
            <a:endParaRPr lang="en-US" sz="2400"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82648" y="967275"/>
            <a:ext cx="7741447" cy="5160964"/>
          </a:xfrm>
          <a:prstGeom prst="rect">
            <a:avLst/>
          </a:prstGeom>
        </p:spPr>
      </p:pic>
    </p:spTree>
    <p:extLst>
      <p:ext uri="{BB962C8B-B14F-4D97-AF65-F5344CB8AC3E}">
        <p14:creationId xmlns:p14="http://schemas.microsoft.com/office/powerpoint/2010/main" val="13459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86" y="712298"/>
            <a:ext cx="3528291" cy="1357746"/>
          </a:xfrm>
        </p:spPr>
        <p:txBody>
          <a:bodyPr>
            <a:normAutofit/>
          </a:bodyPr>
          <a:lstStyle/>
          <a:p>
            <a:r>
              <a:rPr lang="en-US" sz="2800" dirty="0"/>
              <a:t>Section 8: Exposure </a:t>
            </a:r>
            <a:r>
              <a:rPr lang="en-US" sz="2800" dirty="0" smtClean="0"/>
              <a:t>Controls &amp; Personal Protection</a:t>
            </a:r>
            <a:endParaRPr lang="en-US" sz="2800" dirty="0"/>
          </a:p>
        </p:txBody>
      </p:sp>
      <p:sp>
        <p:nvSpPr>
          <p:cNvPr id="4" name="Text Placeholder 3"/>
          <p:cNvSpPr>
            <a:spLocks noGrp="1"/>
          </p:cNvSpPr>
          <p:nvPr>
            <p:ph type="body" sz="half" idx="2"/>
          </p:nvPr>
        </p:nvSpPr>
        <p:spPr>
          <a:xfrm>
            <a:off x="263686" y="2493819"/>
            <a:ext cx="3528291" cy="3915294"/>
          </a:xfrm>
        </p:spPr>
        <p:txBody>
          <a:bodyPr>
            <a:normAutofit/>
          </a:bodyPr>
          <a:lstStyle/>
          <a:p>
            <a:r>
              <a:rPr lang="en-US" sz="2400" b="1" dirty="0" smtClean="0"/>
              <a:t>Engineering </a:t>
            </a:r>
            <a:r>
              <a:rPr lang="en-US" sz="2400" b="1" dirty="0"/>
              <a:t>Controls:</a:t>
            </a:r>
            <a:r>
              <a:rPr lang="en-US" sz="2400" dirty="0"/>
              <a:t> A/C, equipment guards, ventilation, emergency shut off switches, etc.</a:t>
            </a:r>
            <a:endParaRPr lang="en-US" sz="3200"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69777" y="1020600"/>
            <a:ext cx="7582328" cy="5054885"/>
          </a:xfrm>
          <a:prstGeom prst="rect">
            <a:avLst/>
          </a:prstGeom>
        </p:spPr>
      </p:pic>
    </p:spTree>
    <p:extLst>
      <p:ext uri="{BB962C8B-B14F-4D97-AF65-F5344CB8AC3E}">
        <p14:creationId xmlns:p14="http://schemas.microsoft.com/office/powerpoint/2010/main" val="268517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04" y="461817"/>
            <a:ext cx="3482109" cy="1828800"/>
          </a:xfrm>
        </p:spPr>
        <p:txBody>
          <a:bodyPr>
            <a:normAutofit/>
          </a:bodyPr>
          <a:lstStyle/>
          <a:p>
            <a:r>
              <a:rPr lang="en-US" sz="2800" dirty="0"/>
              <a:t>Section 8: Exposure Controls &amp; Personal Protection</a:t>
            </a:r>
          </a:p>
        </p:txBody>
      </p:sp>
      <p:sp>
        <p:nvSpPr>
          <p:cNvPr id="4" name="Text Placeholder 3"/>
          <p:cNvSpPr>
            <a:spLocks noGrp="1"/>
          </p:cNvSpPr>
          <p:nvPr>
            <p:ph type="body" sz="half" idx="2"/>
          </p:nvPr>
        </p:nvSpPr>
        <p:spPr>
          <a:xfrm>
            <a:off x="285403" y="2643448"/>
            <a:ext cx="3482109" cy="3640973"/>
          </a:xfrm>
        </p:spPr>
        <p:txBody>
          <a:bodyPr>
            <a:normAutofit/>
          </a:bodyPr>
          <a:lstStyle/>
          <a:p>
            <a:pPr marL="342900" indent="-342900">
              <a:buFont typeface="Arial" panose="020B0604020202020204" pitchFamily="34" charset="0"/>
              <a:buChar char="•"/>
            </a:pPr>
            <a:r>
              <a:rPr lang="en-US" sz="2400" b="1" dirty="0"/>
              <a:t>Personal Protective Equipment:</a:t>
            </a:r>
            <a:r>
              <a:rPr lang="en-US" sz="2400" dirty="0"/>
              <a:t> respirator, dust mask, goggles, gloves (chemical, hot pads, cut-proof), </a:t>
            </a:r>
            <a:r>
              <a:rPr lang="en-US" sz="2400" dirty="0" smtClean="0"/>
              <a:t>protective </a:t>
            </a:r>
            <a:r>
              <a:rPr lang="en-US" sz="2400" dirty="0"/>
              <a:t>clothing</a:t>
            </a:r>
            <a:r>
              <a:rPr lang="en-US" sz="2400" dirty="0" smtClean="0"/>
              <a:t>.</a:t>
            </a:r>
          </a:p>
          <a:p>
            <a:pPr marL="342900" indent="-342900">
              <a:buFont typeface="Arial" panose="020B0604020202020204" pitchFamily="34" charset="0"/>
              <a:buChar char="•"/>
            </a:pPr>
            <a:r>
              <a:rPr lang="en-US" sz="2400" i="1" dirty="0"/>
              <a:t>If it doesn’t fit, it’s </a:t>
            </a:r>
            <a:r>
              <a:rPr lang="en-US" sz="2400" i="1" dirty="0" smtClean="0"/>
              <a:t>not proper </a:t>
            </a:r>
            <a:r>
              <a:rPr lang="en-US" sz="2400" i="1" dirty="0"/>
              <a:t>PPE!</a:t>
            </a:r>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99437" y="932677"/>
            <a:ext cx="7687835" cy="5125223"/>
          </a:xfrm>
          <a:prstGeom prst="rect">
            <a:avLst/>
          </a:prstGeom>
        </p:spPr>
      </p:pic>
    </p:spTree>
    <p:extLst>
      <p:ext uri="{BB962C8B-B14F-4D97-AF65-F5344CB8AC3E}">
        <p14:creationId xmlns:p14="http://schemas.microsoft.com/office/powerpoint/2010/main" val="152030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184" y="158261"/>
            <a:ext cx="6989885" cy="840544"/>
          </a:xfrm>
        </p:spPr>
        <p:txBody>
          <a:bodyPr/>
          <a:lstStyle/>
          <a:p>
            <a:r>
              <a:rPr lang="en-US" dirty="0"/>
              <a:t>Choosing the Right Tool for the Job</a:t>
            </a:r>
          </a:p>
        </p:txBody>
      </p:sp>
      <p:sp>
        <p:nvSpPr>
          <p:cNvPr id="3" name="Content Placeholder 2"/>
          <p:cNvSpPr>
            <a:spLocks noGrp="1"/>
          </p:cNvSpPr>
          <p:nvPr>
            <p:ph idx="1"/>
          </p:nvPr>
        </p:nvSpPr>
        <p:spPr>
          <a:xfrm>
            <a:off x="4818183" y="1600199"/>
            <a:ext cx="6989885" cy="4273063"/>
          </a:xfrm>
        </p:spPr>
        <p:txBody>
          <a:bodyPr>
            <a:normAutofit/>
          </a:bodyPr>
          <a:lstStyle/>
          <a:p>
            <a:pPr marL="0" lvl="0" indent="0">
              <a:lnSpc>
                <a:spcPct val="100000"/>
              </a:lnSpc>
              <a:spcBef>
                <a:spcPts val="0"/>
              </a:spcBef>
              <a:spcAft>
                <a:spcPts val="1200"/>
              </a:spcAft>
              <a:buClr>
                <a:srgbClr val="000000"/>
              </a:buClr>
              <a:buSzTx/>
              <a:buNone/>
            </a:pPr>
            <a:r>
              <a:rPr lang="en-US" kern="0" dirty="0">
                <a:solidFill>
                  <a:srgbClr val="FFFFFF"/>
                </a:solidFill>
                <a:latin typeface="Corbel" panose="020B0503020204020204" pitchFamily="34" charset="0"/>
                <a:cs typeface="Arial"/>
                <a:sym typeface="Arial"/>
              </a:rPr>
              <a:t>Section 8 will identify if PPE is needed, although sometimes the description of the type of PPE is </a:t>
            </a:r>
            <a:r>
              <a:rPr lang="en-US" kern="0" dirty="0" smtClean="0">
                <a:solidFill>
                  <a:srgbClr val="FFFFFF"/>
                </a:solidFill>
                <a:latin typeface="Corbel" panose="020B0503020204020204" pitchFamily="34" charset="0"/>
                <a:cs typeface="Arial"/>
                <a:sym typeface="Arial"/>
              </a:rPr>
              <a:t>vague. </a:t>
            </a:r>
            <a:r>
              <a:rPr lang="en-US" kern="0" dirty="0">
                <a:solidFill>
                  <a:srgbClr val="FFFFFF"/>
                </a:solidFill>
                <a:latin typeface="Corbel" panose="020B0503020204020204" pitchFamily="34" charset="0"/>
                <a:cs typeface="Arial"/>
                <a:sym typeface="Arial"/>
              </a:rPr>
              <a:t>NIOSH, DOSH, &amp; ANSI regulations can fill in gaps on what specific model of PPE meets standards. </a:t>
            </a:r>
          </a:p>
          <a:p>
            <a:pPr marL="0" lvl="0" indent="0">
              <a:lnSpc>
                <a:spcPct val="100000"/>
              </a:lnSpc>
              <a:spcBef>
                <a:spcPts val="0"/>
              </a:spcBef>
              <a:spcAft>
                <a:spcPts val="1200"/>
              </a:spcAft>
              <a:buClr>
                <a:srgbClr val="000000"/>
              </a:buClr>
              <a:buSzTx/>
              <a:buNone/>
            </a:pPr>
            <a:r>
              <a:rPr lang="en-US" kern="0" dirty="0">
                <a:solidFill>
                  <a:srgbClr val="FFFFFF"/>
                </a:solidFill>
                <a:latin typeface="Corbel" panose="020B0503020204020204" pitchFamily="34" charset="0"/>
                <a:cs typeface="Arial"/>
                <a:sym typeface="Arial"/>
              </a:rPr>
              <a:t>This list  on the right is from OSHA that breaks down the hazards and which type of mask/respirator is needed. “NIOSH approved” is left open because the regulations are updated as information changes.</a:t>
            </a:r>
          </a:p>
          <a:p>
            <a:pPr marL="0" lvl="0" indent="0">
              <a:lnSpc>
                <a:spcPct val="100000"/>
              </a:lnSpc>
              <a:spcBef>
                <a:spcPts val="0"/>
              </a:spcBef>
              <a:spcAft>
                <a:spcPts val="1200"/>
              </a:spcAft>
              <a:buClr>
                <a:srgbClr val="000000"/>
              </a:buClr>
              <a:buSzTx/>
              <a:buNone/>
            </a:pPr>
            <a:r>
              <a:rPr lang="en-US" kern="0" dirty="0">
                <a:solidFill>
                  <a:srgbClr val="FFFFFF"/>
                </a:solidFill>
                <a:latin typeface="Corbel" panose="020B0503020204020204" pitchFamily="34" charset="0"/>
                <a:cs typeface="Arial"/>
                <a:sym typeface="Arial"/>
              </a:rPr>
              <a:t>Once the hazard is identified the employer can use the OSHA list to determine what type of mask is needed, then an internet search can be done for the current NIOSH approved version of that type of mask/respirator.</a:t>
            </a:r>
          </a:p>
          <a:p>
            <a:endParaRPr lang="en-US" dirty="0"/>
          </a:p>
        </p:txBody>
      </p:sp>
      <p:pic>
        <p:nvPicPr>
          <p:cNvPr id="7" name="Picture 6"/>
          <p:cNvPicPr>
            <a:picLocks noChangeAspect="1"/>
          </p:cNvPicPr>
          <p:nvPr/>
        </p:nvPicPr>
        <p:blipFill>
          <a:blip r:embed="rId3"/>
          <a:stretch>
            <a:fillRect/>
          </a:stretch>
        </p:blipFill>
        <p:spPr>
          <a:xfrm>
            <a:off x="463040" y="0"/>
            <a:ext cx="3194581" cy="6858594"/>
          </a:xfrm>
          <a:prstGeom prst="rect">
            <a:avLst/>
          </a:prstGeom>
        </p:spPr>
      </p:pic>
    </p:spTree>
    <p:extLst>
      <p:ext uri="{BB962C8B-B14F-4D97-AF65-F5344CB8AC3E}">
        <p14:creationId xmlns:p14="http://schemas.microsoft.com/office/powerpoint/2010/main" val="325229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HAZCOM Changes from L&amp;I</a:t>
            </a:r>
            <a:endParaRPr lang="en-US" dirty="0"/>
          </a:p>
        </p:txBody>
      </p:sp>
      <p:pic>
        <p:nvPicPr>
          <p:cNvPr id="3" name="Picture 2"/>
          <p:cNvPicPr>
            <a:picLocks noChangeAspect="1"/>
          </p:cNvPicPr>
          <p:nvPr/>
        </p:nvPicPr>
        <p:blipFill>
          <a:blip r:embed="rId3"/>
          <a:stretch>
            <a:fillRect/>
          </a:stretch>
        </p:blipFill>
        <p:spPr>
          <a:xfrm>
            <a:off x="162873" y="2455049"/>
            <a:ext cx="11927213" cy="2785165"/>
          </a:xfrm>
          <a:prstGeom prst="rect">
            <a:avLst/>
          </a:prstGeom>
        </p:spPr>
      </p:pic>
    </p:spTree>
    <p:extLst>
      <p:ext uri="{BB962C8B-B14F-4D97-AF65-F5344CB8AC3E}">
        <p14:creationId xmlns:p14="http://schemas.microsoft.com/office/powerpoint/2010/main" val="392219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end of the day ...</a:t>
            </a:r>
          </a:p>
        </p:txBody>
      </p:sp>
      <p:pic>
        <p:nvPicPr>
          <p:cNvPr id="11" name="Picture Placeholder 10"/>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p:pic>
      <p:sp>
        <p:nvSpPr>
          <p:cNvPr id="10" name="Text Placeholder 9"/>
          <p:cNvSpPr>
            <a:spLocks noGrp="1"/>
          </p:cNvSpPr>
          <p:nvPr>
            <p:ph type="body" sz="half" idx="2"/>
          </p:nvPr>
        </p:nvSpPr>
        <p:spPr/>
        <p:txBody>
          <a:bodyPr/>
          <a:lstStyle/>
          <a:p>
            <a:r>
              <a:rPr lang="en-US" dirty="0"/>
              <a:t>We want you to go home safe and enjoy yourself!</a:t>
            </a:r>
          </a:p>
          <a:p>
            <a:endParaRPr lang="en-US" dirty="0"/>
          </a:p>
        </p:txBody>
      </p:sp>
    </p:spTree>
    <p:extLst>
      <p:ext uri="{BB962C8B-B14F-4D97-AF65-F5344CB8AC3E}">
        <p14:creationId xmlns:p14="http://schemas.microsoft.com/office/powerpoint/2010/main" val="253216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9" y="1972151"/>
            <a:ext cx="4182206" cy="2670188"/>
          </a:xfrm>
          <a:solidFill>
            <a:schemeClr val="accent1"/>
          </a:solidFill>
        </p:spPr>
        <p:txBody>
          <a:bodyPr anchor="t">
            <a:normAutofit/>
          </a:bodyPr>
          <a:lstStyle/>
          <a:p>
            <a:r>
              <a:rPr lang="en-US" sz="6600" dirty="0" smtClean="0"/>
              <a:t>Thank you!</a:t>
            </a:r>
            <a:br>
              <a:rPr lang="en-US" sz="6600" dirty="0" smtClean="0"/>
            </a:br>
            <a:r>
              <a:rPr lang="en-US" sz="6600" dirty="0" smtClean="0"/>
              <a:t/>
            </a:r>
            <a:br>
              <a:rPr lang="en-US" sz="6600" dirty="0" smtClean="0"/>
            </a:br>
            <a:endParaRPr lang="en-US" sz="66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92993" y="5469206"/>
            <a:ext cx="1031300" cy="711787"/>
          </a:xfrm>
          <a:prstGeom prst="rect">
            <a:avLst/>
          </a:prstGeom>
        </p:spPr>
      </p:pic>
      <p:pic>
        <p:nvPicPr>
          <p:cNvPr id="5" name="Graphic 8" descr="User" title="Icon - Presenter Name">
            <a:extLst>
              <a:ext uri="{FF2B5EF4-FFF2-40B4-BE49-F238E27FC236}">
                <a16:creationId xmlns:a16="http://schemas.microsoft.com/office/drawing/2014/main" id="{0D936581-1C4F-499A-B80F-85EB3B0ADBC8}"/>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431181" y="2877452"/>
            <a:ext cx="300904" cy="300904"/>
          </a:xfrm>
          <a:prstGeom prst="rect">
            <a:avLst/>
          </a:prstGeom>
        </p:spPr>
      </p:pic>
      <p:pic>
        <p:nvPicPr>
          <p:cNvPr id="6" name="Graphic 10" descr="Smart Phone" title="Icon - Presenter Phone Number">
            <a:extLst>
              <a:ext uri="{FF2B5EF4-FFF2-40B4-BE49-F238E27FC236}">
                <a16:creationId xmlns:a16="http://schemas.microsoft.com/office/drawing/2014/main" id="{B45A175C-64D2-48F2-AAC2-400B19830503}"/>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431181" y="3312630"/>
            <a:ext cx="300904" cy="300904"/>
          </a:xfrm>
          <a:prstGeom prst="rect">
            <a:avLst/>
          </a:prstGeom>
        </p:spPr>
      </p:pic>
      <p:pic>
        <p:nvPicPr>
          <p:cNvPr id="7" name="Graphic 9" descr="Envelope" title="Icon Presenter Email">
            <a:extLst>
              <a:ext uri="{FF2B5EF4-FFF2-40B4-BE49-F238E27FC236}">
                <a16:creationId xmlns:a16="http://schemas.microsoft.com/office/drawing/2014/main" id="{0A5A2E66-8294-497F-B1D3-36D2F03C6D40}"/>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431181" y="3747808"/>
            <a:ext cx="335850" cy="335850"/>
          </a:xfrm>
          <a:prstGeom prst="rect">
            <a:avLst/>
          </a:prstGeom>
        </p:spPr>
      </p:pic>
      <p:pic>
        <p:nvPicPr>
          <p:cNvPr id="8" name="Graphic 16" descr="Link">
            <a:extLst>
              <a:ext uri="{FF2B5EF4-FFF2-40B4-BE49-F238E27FC236}">
                <a16:creationId xmlns:a16="http://schemas.microsoft.com/office/drawing/2014/main" id="{8B0D17A9-1A1F-4E6C-89F3-F8C144A5A88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424294" y="4217932"/>
            <a:ext cx="307791" cy="307791"/>
          </a:xfrm>
          <a:prstGeom prst="rect">
            <a:avLst/>
          </a:prstGeom>
        </p:spPr>
      </p:pic>
      <p:sp>
        <p:nvSpPr>
          <p:cNvPr id="9" name="Rectangle 8"/>
          <p:cNvSpPr/>
          <p:nvPr/>
        </p:nvSpPr>
        <p:spPr>
          <a:xfrm>
            <a:off x="1767031" y="2843238"/>
            <a:ext cx="1774845" cy="369332"/>
          </a:xfrm>
          <a:prstGeom prst="rect">
            <a:avLst/>
          </a:prstGeom>
        </p:spPr>
        <p:txBody>
          <a:bodyPr wrap="none">
            <a:spAutoFit/>
          </a:bodyPr>
          <a:lstStyle/>
          <a:p>
            <a:r>
              <a:rPr lang="en-US" noProof="1"/>
              <a:t>Colleen Kragen</a:t>
            </a:r>
          </a:p>
        </p:txBody>
      </p:sp>
      <p:sp>
        <p:nvSpPr>
          <p:cNvPr id="10" name="Text Placeholder 4">
            <a:extLst>
              <a:ext uri="{FF2B5EF4-FFF2-40B4-BE49-F238E27FC236}">
                <a16:creationId xmlns:a16="http://schemas.microsoft.com/office/drawing/2014/main" id="{7403D6EB-3EF0-49B9-B771-0FFC78728737}"/>
              </a:ext>
            </a:extLst>
          </p:cNvPr>
          <p:cNvSpPr txBox="1">
            <a:spLocks/>
          </p:cNvSpPr>
          <p:nvPr/>
        </p:nvSpPr>
        <p:spPr>
          <a:xfrm>
            <a:off x="1867185" y="3337082"/>
            <a:ext cx="3349381" cy="25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Clr>
                <a:schemeClr val="accent1"/>
              </a:buClr>
              <a:buFont typeface="Wingdings" panose="05000000000000000000" pitchFamily="2" charset="2"/>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8E40C8"/>
              </a:buClr>
              <a:buSzTx/>
              <a:buFont typeface="Calibri" panose="020F0502020204030204" pitchFamily="34" charset="0"/>
              <a:buNone/>
              <a:tabLst/>
              <a:defRPr/>
            </a:pPr>
            <a:r>
              <a:rPr kumimoji="0" lang="en-US" sz="1800" b="0" i="0" u="none" strike="noStrike" kern="1200" cap="none" spc="0" normalizeH="0" baseline="0" noProof="1" smtClean="0">
                <a:ln>
                  <a:noFill/>
                </a:ln>
                <a:solidFill>
                  <a:schemeClr val="tx1"/>
                </a:solidFill>
                <a:effectLst/>
                <a:uLnTx/>
                <a:uFillTx/>
                <a:latin typeface="Calibri" panose="020F0502020204030204"/>
                <a:ea typeface="+mn-ea"/>
                <a:cs typeface="+mn-cs"/>
              </a:rPr>
              <a:t>+1 360-515-8225</a:t>
            </a:r>
            <a:endParaRPr kumimoji="0" lang="en-US" sz="1800" b="0" i="0" u="none" strike="noStrike" kern="1200" cap="none" spc="0" normalizeH="0" baseline="0" noProof="1">
              <a:ln>
                <a:noFill/>
              </a:ln>
              <a:solidFill>
                <a:schemeClr val="tx1"/>
              </a:solidFill>
              <a:effectLst/>
              <a:uLnTx/>
              <a:uFillTx/>
              <a:latin typeface="Calibri" panose="020F0502020204030204"/>
              <a:ea typeface="+mn-ea"/>
              <a:cs typeface="+mn-cs"/>
            </a:endParaRPr>
          </a:p>
        </p:txBody>
      </p:sp>
      <p:sp>
        <p:nvSpPr>
          <p:cNvPr id="11" name="Text Placeholder 5">
            <a:extLst>
              <a:ext uri="{FF2B5EF4-FFF2-40B4-BE49-F238E27FC236}">
                <a16:creationId xmlns:a16="http://schemas.microsoft.com/office/drawing/2014/main" id="{74637AB8-D66B-47E2-8CEB-E8B5D42CE7EC}"/>
              </a:ext>
            </a:extLst>
          </p:cNvPr>
          <p:cNvSpPr txBox="1">
            <a:spLocks/>
          </p:cNvSpPr>
          <p:nvPr/>
        </p:nvSpPr>
        <p:spPr>
          <a:xfrm>
            <a:off x="1867185" y="3789733"/>
            <a:ext cx="3349381" cy="252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8E40C8"/>
              </a:buClr>
              <a:buSzTx/>
              <a:buFont typeface="Calibri" panose="020F0502020204030204" pitchFamily="34" charset="0"/>
              <a:buNone/>
              <a:tabLst/>
              <a:defRPr/>
            </a:pPr>
            <a:r>
              <a:rPr kumimoji="0" lang="en-US" sz="1800" b="0" i="0" u="none" strike="noStrike" kern="1200" cap="none" spc="0" normalizeH="0" baseline="0" noProof="1" smtClean="0">
                <a:ln>
                  <a:noFill/>
                </a:ln>
                <a:solidFill>
                  <a:sysClr val="windowText" lastClr="000000">
                    <a:lumMod val="75000"/>
                    <a:lumOff val="25000"/>
                  </a:sysClr>
                </a:solidFill>
                <a:effectLst/>
                <a:uLnTx/>
                <a:uFillTx/>
                <a:latin typeface="Calibri" panose="020F0502020204030204"/>
                <a:ea typeface="+mn-ea"/>
                <a:cs typeface="+mn-cs"/>
                <a:hlinkClick r:id="rId13"/>
              </a:rPr>
              <a:t>ckragen@oesd114.org</a:t>
            </a:r>
            <a:r>
              <a:rPr kumimoji="0" lang="en-US" sz="1800" b="0" i="0" u="none" strike="noStrike" kern="1200" cap="none" spc="0" normalizeH="0" baseline="0" noProof="1" smtClean="0">
                <a:ln>
                  <a:noFill/>
                </a:ln>
                <a:solidFill>
                  <a:sysClr val="windowText" lastClr="000000">
                    <a:lumMod val="75000"/>
                    <a:lumOff val="25000"/>
                  </a:sysClr>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
                <a:srgbClr val="8E40C8"/>
              </a:buClr>
              <a:buSzTx/>
              <a:buFont typeface="Calibri" panose="020F0502020204030204" pitchFamily="34" charset="0"/>
              <a:buNone/>
              <a:tabLst/>
              <a:defRPr/>
            </a:pPr>
            <a:endParaRPr kumimoji="0" lang="en-US" sz="1800" b="0" i="0" u="none" strike="noStrike" kern="1200" cap="none" spc="0" normalizeH="0" baseline="0" noProof="1">
              <a:ln>
                <a:noFill/>
              </a:ln>
              <a:solidFill>
                <a:sysClr val="windowText" lastClr="000000">
                  <a:lumMod val="75000"/>
                  <a:lumOff val="25000"/>
                </a:sysClr>
              </a:solidFill>
              <a:effectLst/>
              <a:uLnTx/>
              <a:uFillTx/>
              <a:latin typeface="Calibri" panose="020F0502020204030204"/>
              <a:ea typeface="+mn-ea"/>
              <a:cs typeface="+mn-cs"/>
            </a:endParaRPr>
          </a:p>
        </p:txBody>
      </p:sp>
      <p:sp>
        <p:nvSpPr>
          <p:cNvPr id="12" name="Text Placeholder 6">
            <a:extLst>
              <a:ext uri="{FF2B5EF4-FFF2-40B4-BE49-F238E27FC236}">
                <a16:creationId xmlns:a16="http://schemas.microsoft.com/office/drawing/2014/main" id="{6E734FFE-24D3-4BB4-93BD-AD5CADA3FE64}"/>
              </a:ext>
            </a:extLst>
          </p:cNvPr>
          <p:cNvSpPr txBox="1">
            <a:spLocks/>
          </p:cNvSpPr>
          <p:nvPr/>
        </p:nvSpPr>
        <p:spPr>
          <a:xfrm>
            <a:off x="1867185" y="4215829"/>
            <a:ext cx="3350644" cy="25241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1"/>
              </a:buClr>
              <a:buFont typeface="Calibri" panose="020F050202020403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8E40C8"/>
              </a:buClr>
              <a:buSzTx/>
              <a:buFont typeface="Calibri" panose="020F0502020204030204" pitchFamily="34" charset="0"/>
              <a:buNone/>
              <a:tabLst/>
              <a:defRPr/>
            </a:pPr>
            <a:r>
              <a:rPr kumimoji="0" lang="en-US" sz="1600" b="0" i="0" u="none" strike="noStrike" kern="1200" cap="none" spc="0" normalizeH="0" baseline="0" noProof="0" dirty="0" smtClean="0">
                <a:ln>
                  <a:noFill/>
                </a:ln>
                <a:solidFill>
                  <a:sysClr val="windowText" lastClr="000000">
                    <a:lumMod val="75000"/>
                    <a:lumOff val="25000"/>
                  </a:sysClr>
                </a:solidFill>
                <a:effectLst/>
                <a:uLnTx/>
                <a:uFillTx/>
                <a:latin typeface="Calibri" panose="020F0502020204030204"/>
                <a:ea typeface="+mn-ea"/>
                <a:cs typeface="+mn-cs"/>
                <a:hlinkClick r:id="rId14"/>
              </a:rPr>
              <a:t>https://</a:t>
            </a:r>
            <a:r>
              <a:rPr kumimoji="0" lang="en-US" sz="1800" b="0" i="0" u="none" strike="noStrike" kern="1200" cap="none" spc="0" normalizeH="0" baseline="0" noProof="0" dirty="0" smtClean="0">
                <a:ln>
                  <a:noFill/>
                </a:ln>
                <a:solidFill>
                  <a:sysClr val="windowText" lastClr="000000">
                    <a:lumMod val="75000"/>
                    <a:lumOff val="25000"/>
                  </a:sysClr>
                </a:solidFill>
                <a:effectLst/>
                <a:uLnTx/>
                <a:uFillTx/>
                <a:latin typeface="Calibri" panose="020F0502020204030204"/>
                <a:ea typeface="+mn-ea"/>
                <a:cs typeface="+mn-cs"/>
                <a:hlinkClick r:id="rId14"/>
              </a:rPr>
              <a:t>www.oesd114.org/Page/423</a:t>
            </a:r>
            <a:r>
              <a:rPr kumimoji="0" lang="en-US" sz="1600" b="0" i="0" u="none" strike="noStrike" kern="1200" cap="none" spc="0" normalizeH="0" baseline="0" noProof="0" dirty="0" smtClean="0">
                <a:ln>
                  <a:noFill/>
                </a:ln>
                <a:solidFill>
                  <a:sysClr val="windowText" lastClr="000000">
                    <a:lumMod val="75000"/>
                    <a:lumOff val="25000"/>
                  </a:sysClr>
                </a:solidFill>
                <a:effectLst/>
                <a:uLnTx/>
                <a:uFillTx/>
                <a:latin typeface="Calibri" panose="020F0502020204030204"/>
                <a:ea typeface="+mn-ea"/>
                <a:cs typeface="+mn-cs"/>
              </a:rPr>
              <a:t> </a:t>
            </a:r>
            <a:endParaRPr kumimoji="0" lang="en-US" sz="1600" b="0" i="0" u="none" strike="noStrike" kern="1200" cap="none" spc="0" normalizeH="0" baseline="0" noProof="1">
              <a:ln>
                <a:noFill/>
              </a:ln>
              <a:solidFill>
                <a:sysClr val="windowText" lastClr="000000">
                  <a:lumMod val="75000"/>
                  <a:lumOff val="25000"/>
                </a:sys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99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SDS?</a:t>
            </a:r>
          </a:p>
        </p:txBody>
      </p:sp>
      <p:sp>
        <p:nvSpPr>
          <p:cNvPr id="3" name="Content Placeholder 2"/>
          <p:cNvSpPr>
            <a:spLocks noGrp="1"/>
          </p:cNvSpPr>
          <p:nvPr>
            <p:ph idx="1"/>
          </p:nvPr>
        </p:nvSpPr>
        <p:spPr>
          <a:xfrm>
            <a:off x="1097280" y="2152996"/>
            <a:ext cx="10058400" cy="3716098"/>
          </a:xfrm>
        </p:spPr>
        <p:txBody>
          <a:bodyPr>
            <a:normAutofit/>
          </a:bodyPr>
          <a:lstStyle/>
          <a:p>
            <a:pPr marL="0" indent="0">
              <a:buNone/>
            </a:pPr>
            <a:r>
              <a:rPr lang="en-US" sz="2800" dirty="0"/>
              <a:t>A Safety Data Sheet (formerly called the Material Safety Data Sheet) is a document provided by a manufacturer that gives detailed information about a substance or material used in a workplace. </a:t>
            </a:r>
          </a:p>
        </p:txBody>
      </p:sp>
    </p:spTree>
    <p:extLst>
      <p:ext uri="{BB962C8B-B14F-4D97-AF65-F5344CB8AC3E}">
        <p14:creationId xmlns:p14="http://schemas.microsoft.com/office/powerpoint/2010/main" val="361532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Data Sheet (SDS) </a:t>
            </a:r>
            <a:r>
              <a:rPr lang="en-US" dirty="0"/>
              <a:t>Continuity</a:t>
            </a:r>
          </a:p>
        </p:txBody>
      </p:sp>
      <p:sp>
        <p:nvSpPr>
          <p:cNvPr id="3" name="Content Placeholder 2"/>
          <p:cNvSpPr>
            <a:spLocks noGrp="1"/>
          </p:cNvSpPr>
          <p:nvPr>
            <p:ph idx="1"/>
          </p:nvPr>
        </p:nvSpPr>
        <p:spPr>
          <a:xfrm>
            <a:off x="1097280" y="2194560"/>
            <a:ext cx="10058400" cy="3674534"/>
          </a:xfrm>
        </p:spPr>
        <p:txBody>
          <a:bodyPr>
            <a:normAutofit/>
          </a:bodyPr>
          <a:lstStyle/>
          <a:p>
            <a:pPr marL="0" indent="0">
              <a:buNone/>
            </a:pPr>
            <a:r>
              <a:rPr lang="en-US" sz="3200" dirty="0"/>
              <a:t>As of June 1, 2015 all SDS are required to use the same format, include section numbers, headings, and associated information below the headings.</a:t>
            </a:r>
          </a:p>
        </p:txBody>
      </p:sp>
    </p:spTree>
    <p:extLst>
      <p:ext uri="{BB962C8B-B14F-4D97-AF65-F5344CB8AC3E}">
        <p14:creationId xmlns:p14="http://schemas.microsoft.com/office/powerpoint/2010/main" val="165619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91127"/>
            <a:ext cx="9254428" cy="1029855"/>
          </a:xfrm>
        </p:spPr>
        <p:txBody>
          <a:bodyPr>
            <a:normAutofit/>
          </a:bodyPr>
          <a:lstStyle/>
          <a:p>
            <a:r>
              <a:rPr lang="en-US" dirty="0"/>
              <a:t>2 Major Changes in the </a:t>
            </a:r>
            <a:r>
              <a:rPr lang="en-US" dirty="0" smtClean="0"/>
              <a:t>2012 </a:t>
            </a:r>
            <a:r>
              <a:rPr lang="en-US" dirty="0"/>
              <a:t>Revision</a:t>
            </a:r>
          </a:p>
        </p:txBody>
      </p:sp>
      <p:sp>
        <p:nvSpPr>
          <p:cNvPr id="3" name="Content Placeholder 2"/>
          <p:cNvSpPr>
            <a:spLocks noGrp="1"/>
          </p:cNvSpPr>
          <p:nvPr>
            <p:ph idx="1"/>
          </p:nvPr>
        </p:nvSpPr>
        <p:spPr>
          <a:xfrm>
            <a:off x="1154954" y="2603500"/>
            <a:ext cx="8825659" cy="1294245"/>
          </a:xfrm>
        </p:spPr>
        <p:txBody>
          <a:bodyPr/>
          <a:lstStyle/>
          <a:p>
            <a:pPr fontAlgn="base"/>
            <a:r>
              <a:rPr lang="en-US" sz="2800" b="1" dirty="0"/>
              <a:t>1 – New Label Elements</a:t>
            </a:r>
            <a:endParaRPr lang="en-US" sz="2800" dirty="0"/>
          </a:p>
          <a:p>
            <a:pPr fontAlgn="base"/>
            <a:r>
              <a:rPr lang="en-US" sz="2800" b="1" dirty="0"/>
              <a:t>2 – Safety Data Sheets</a:t>
            </a:r>
            <a:endParaRPr lang="en-US" sz="2800" dirty="0"/>
          </a:p>
          <a:p>
            <a:pPr marL="0" indent="0">
              <a:buNone/>
            </a:pPr>
            <a:endParaRPr lang="en-US" dirty="0"/>
          </a:p>
        </p:txBody>
      </p:sp>
      <p:sp>
        <p:nvSpPr>
          <p:cNvPr id="4" name="TextBox 3"/>
          <p:cNvSpPr txBox="1"/>
          <p:nvPr/>
        </p:nvSpPr>
        <p:spPr>
          <a:xfrm>
            <a:off x="1154954" y="4095402"/>
            <a:ext cx="10002573" cy="1949380"/>
          </a:xfrm>
          <a:prstGeom prst="rect">
            <a:avLst/>
          </a:prstGeom>
          <a:solidFill>
            <a:schemeClr val="accent4"/>
          </a:solidFill>
        </p:spPr>
        <p:txBody>
          <a:bodyPr wrap="square" rtlCol="0">
            <a:spAutoFit/>
          </a:bodyPr>
          <a:lstStyle/>
          <a:p>
            <a:pPr>
              <a:lnSpc>
                <a:spcPct val="150000"/>
              </a:lnSpc>
            </a:pPr>
            <a:r>
              <a:rPr lang="en-US" sz="2800" dirty="0"/>
              <a:t>The new label elements and SDS requirements are designed to improve worker understanding of the hazards associated with chemicals in their workplace.</a:t>
            </a:r>
          </a:p>
        </p:txBody>
      </p:sp>
    </p:spTree>
    <p:extLst>
      <p:ext uri="{BB962C8B-B14F-4D97-AF65-F5344CB8AC3E}">
        <p14:creationId xmlns:p14="http://schemas.microsoft.com/office/powerpoint/2010/main" val="192102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967" y="349135"/>
            <a:ext cx="9976197" cy="1321723"/>
          </a:xfrm>
        </p:spPr>
        <p:txBody>
          <a:bodyPr>
            <a:normAutofit/>
          </a:bodyPr>
          <a:lstStyle/>
          <a:p>
            <a:r>
              <a:rPr lang="en-US" dirty="0" smtClean="0"/>
              <a:t>Knowing the Chemicals You Use</a:t>
            </a:r>
            <a:endParaRPr lang="en-US" dirty="0"/>
          </a:p>
        </p:txBody>
      </p:sp>
      <p:pic>
        <p:nvPicPr>
          <p:cNvPr id="1026" name="Picture 2" descr="https://lh6.googleusercontent.com/CweBNhB0GnYubq_plDSDmTxLqD6-jOz0eX1nT7fGHPkebKuTPi7wwQd7Y3muCKoNLF1ENS5o2hjF03m-06hyHxPgBRpE44AGJXCZrh513fv1208XWZVKYbquz_3HOS4HK9QX6gT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8967" y="1901473"/>
            <a:ext cx="3008565" cy="3997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RQKfEAPqQC58Tzo11h8qYu0JIOv5waYN3lQE7sC6ntPH8npEOlM0eC-K_CsOYkjRWiCfD0obY1GjqscYeC4rnJNcf_Uj8Y3dL3XS85K38q5qgLdHKvL-dgJNzne5U6SEKrIl7-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9590" y="1904645"/>
            <a:ext cx="2994949" cy="3997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6.googleusercontent.com/Qn-JK0CfuwoYhkFhLxsTpKIB5n748dT3h-l3bE40Lt_1y6wH3h_yQB0PyIL8BuEIq74xW27wVNdD0_Wc7icyENbseoYS-voPPuLNoRhdTv8bbIRJbTKy-nfQvAI-nJcUanpl0Vu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72152" y="1901472"/>
            <a:ext cx="3193011" cy="399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32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38" y="741218"/>
            <a:ext cx="3299719" cy="1263073"/>
          </a:xfrm>
        </p:spPr>
        <p:txBody>
          <a:bodyPr/>
          <a:lstStyle/>
          <a:p>
            <a:r>
              <a:rPr lang="en-US" sz="3600" dirty="0"/>
              <a:t>Proper Labeling</a:t>
            </a:r>
          </a:p>
        </p:txBody>
      </p:sp>
      <p:sp>
        <p:nvSpPr>
          <p:cNvPr id="4" name="Text Placeholder 3"/>
          <p:cNvSpPr>
            <a:spLocks noGrp="1"/>
          </p:cNvSpPr>
          <p:nvPr>
            <p:ph type="body" sz="half" idx="2"/>
          </p:nvPr>
        </p:nvSpPr>
        <p:spPr>
          <a:xfrm>
            <a:off x="410584" y="2165928"/>
            <a:ext cx="3371273" cy="3900515"/>
          </a:xfrm>
        </p:spPr>
        <p:txBody>
          <a:bodyPr>
            <a:noAutofit/>
          </a:bodyPr>
          <a:lstStyle/>
          <a:p>
            <a:r>
              <a:rPr lang="en-US" sz="2400" dirty="0"/>
              <a:t>It is critical to properly label all chemicals that are not in their original containers. For example, if you use a smaller bottle or bucket place a printed label on the </a:t>
            </a:r>
            <a:r>
              <a:rPr lang="en-US" sz="2400" dirty="0" smtClean="0"/>
              <a:t>outside</a:t>
            </a:r>
            <a:r>
              <a:rPr lang="en-US" sz="2400" dirty="0"/>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0819" y="134389"/>
            <a:ext cx="4814752" cy="2891444"/>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274002" y="2827540"/>
            <a:ext cx="4871258" cy="2907030"/>
          </a:xfrm>
          <a:prstGeom prst="rect">
            <a:avLst/>
          </a:prstGeom>
        </p:spPr>
      </p:pic>
    </p:spTree>
    <p:extLst>
      <p:ext uri="{BB962C8B-B14F-4D97-AF65-F5344CB8AC3E}">
        <p14:creationId xmlns:p14="http://schemas.microsoft.com/office/powerpoint/2010/main" val="102475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34379"/>
          </a:xfrm>
        </p:spPr>
        <p:txBody>
          <a:bodyPr/>
          <a:lstStyle/>
          <a:p>
            <a:r>
              <a:rPr lang="en-US" dirty="0"/>
              <a:t>Danger vs. Warning</a:t>
            </a:r>
          </a:p>
        </p:txBody>
      </p:sp>
      <p:sp>
        <p:nvSpPr>
          <p:cNvPr id="3" name="Content Placeholder 2"/>
          <p:cNvSpPr>
            <a:spLocks noGrp="1"/>
          </p:cNvSpPr>
          <p:nvPr>
            <p:ph idx="1"/>
          </p:nvPr>
        </p:nvSpPr>
        <p:spPr>
          <a:xfrm>
            <a:off x="1154954" y="2603500"/>
            <a:ext cx="10057991" cy="3416300"/>
          </a:xfrm>
        </p:spPr>
        <p:txBody>
          <a:bodyPr>
            <a:normAutofit/>
          </a:bodyPr>
          <a:lstStyle/>
          <a:p>
            <a:pPr fontAlgn="base"/>
            <a:r>
              <a:rPr lang="en-US" sz="2800" dirty="0" smtClean="0">
                <a:solidFill>
                  <a:srgbClr val="FF0000"/>
                </a:solidFill>
              </a:rPr>
              <a:t>DANGER: </a:t>
            </a:r>
            <a:r>
              <a:rPr lang="en-US" sz="2800" dirty="0" smtClean="0"/>
              <a:t>Used </a:t>
            </a:r>
            <a:r>
              <a:rPr lang="en-US" sz="2800" dirty="0"/>
              <a:t>for more severe hazards</a:t>
            </a:r>
          </a:p>
          <a:p>
            <a:r>
              <a:rPr lang="en-US" sz="2800" dirty="0" smtClean="0">
                <a:solidFill>
                  <a:srgbClr val="FFC000"/>
                </a:solidFill>
              </a:rPr>
              <a:t>WARNING: </a:t>
            </a:r>
            <a:r>
              <a:rPr lang="en-US" sz="2800" dirty="0"/>
              <a:t>Used for less severe </a:t>
            </a:r>
            <a:r>
              <a:rPr lang="en-US" sz="2800" dirty="0" smtClean="0"/>
              <a:t>hazards</a:t>
            </a:r>
          </a:p>
          <a:p>
            <a:endParaRPr lang="en-US" sz="2400" b="1" dirty="0"/>
          </a:p>
          <a:p>
            <a:pPr marL="0" indent="0">
              <a:lnSpc>
                <a:spcPct val="150000"/>
              </a:lnSpc>
              <a:buNone/>
            </a:pPr>
            <a:r>
              <a:rPr lang="en-US" sz="2000" dirty="0"/>
              <a:t>There will only be ONE signal word on the label no matter how many hazards a chemical may have. Whether it’s </a:t>
            </a:r>
            <a:r>
              <a:rPr lang="en-US" sz="2000" dirty="0">
                <a:solidFill>
                  <a:srgbClr val="FF0000"/>
                </a:solidFill>
              </a:rPr>
              <a:t>Danger</a:t>
            </a:r>
            <a:r>
              <a:rPr lang="en-US" sz="2000" dirty="0"/>
              <a:t> or </a:t>
            </a:r>
            <a:r>
              <a:rPr lang="en-US" sz="2000" dirty="0">
                <a:solidFill>
                  <a:srgbClr val="FFC000"/>
                </a:solidFill>
              </a:rPr>
              <a:t>Warning</a:t>
            </a:r>
            <a:r>
              <a:rPr lang="en-US" sz="2000" dirty="0"/>
              <a:t> is determined by the most severe threat the chemical poses.</a:t>
            </a:r>
          </a:p>
        </p:txBody>
      </p:sp>
    </p:spTree>
    <p:extLst>
      <p:ext uri="{BB962C8B-B14F-4D97-AF65-F5344CB8AC3E}">
        <p14:creationId xmlns:p14="http://schemas.microsoft.com/office/powerpoint/2010/main" val="25386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2122464"/>
          </a:xfrm>
        </p:spPr>
        <p:txBody>
          <a:bodyPr>
            <a:normAutofit/>
          </a:bodyPr>
          <a:lstStyle/>
          <a:p>
            <a:r>
              <a:rPr lang="en-US" sz="4000" dirty="0"/>
              <a:t>Standardized Pictograms</a:t>
            </a:r>
          </a:p>
        </p:txBody>
      </p:sp>
      <p:sp>
        <p:nvSpPr>
          <p:cNvPr id="6" name="Text Placeholder 5"/>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smtClean="0"/>
              <a:t>OSHA’s Quick Card one page handout in English and Spanish is available at </a:t>
            </a:r>
            <a:r>
              <a:rPr lang="en-US" sz="1800" dirty="0">
                <a:hlinkClick r:id="rId3"/>
              </a:rPr>
              <a:t>https://</a:t>
            </a:r>
            <a:r>
              <a:rPr lang="en-US" sz="1800" dirty="0" smtClean="0">
                <a:hlinkClick r:id="rId3"/>
              </a:rPr>
              <a:t>www.osha.gov/dsg/hazcom/index.html</a:t>
            </a:r>
            <a:r>
              <a:rPr lang="en-US" sz="1800" dirty="0" smtClean="0"/>
              <a:t>, under the tab “Pictograms.”</a:t>
            </a:r>
          </a:p>
          <a:p>
            <a:pPr marL="285750" indent="-285750">
              <a:buFont typeface="Arial" panose="020B0604020202020204" pitchFamily="34" charset="0"/>
              <a:buChar char="•"/>
            </a:pPr>
            <a:r>
              <a:rPr lang="en-US" sz="1800" dirty="0" smtClean="0"/>
              <a:t>The link has handouts, briefs, and quick references on safety data sheets, labeling, pictograms, standards, and more related to HAZCOM.</a:t>
            </a:r>
            <a:endParaRPr lang="en-US" sz="1800" dirty="0"/>
          </a:p>
        </p:txBody>
      </p:sp>
      <p:pic>
        <p:nvPicPr>
          <p:cNvPr id="3" name="Picture 2"/>
          <p:cNvPicPr>
            <a:picLocks noChangeAspect="1"/>
          </p:cNvPicPr>
          <p:nvPr/>
        </p:nvPicPr>
        <p:blipFill>
          <a:blip r:embed="rId4"/>
          <a:stretch>
            <a:fillRect/>
          </a:stretch>
        </p:blipFill>
        <p:spPr>
          <a:xfrm>
            <a:off x="5662246" y="0"/>
            <a:ext cx="5039677" cy="6858000"/>
          </a:xfrm>
          <a:prstGeom prst="rect">
            <a:avLst/>
          </a:prstGeom>
        </p:spPr>
      </p:pic>
    </p:spTree>
    <p:extLst>
      <p:ext uri="{BB962C8B-B14F-4D97-AF65-F5344CB8AC3E}">
        <p14:creationId xmlns:p14="http://schemas.microsoft.com/office/powerpoint/2010/main" val="124120470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1619</TotalTime>
  <Words>818</Words>
  <Application>Microsoft Office PowerPoint</Application>
  <PresentationFormat>Widescreen</PresentationFormat>
  <Paragraphs>82</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Corbel</vt:lpstr>
      <vt:lpstr>Retrospect</vt:lpstr>
      <vt:lpstr>Hazard Communication (HAZCOM)</vt:lpstr>
      <vt:lpstr>HAZCOM Changes from L&amp;I</vt:lpstr>
      <vt:lpstr>What is an SDS?</vt:lpstr>
      <vt:lpstr>Safety Data Sheet (SDS) Continuity</vt:lpstr>
      <vt:lpstr>2 Major Changes in the 2012 Revision</vt:lpstr>
      <vt:lpstr>Knowing the Chemicals You Use</vt:lpstr>
      <vt:lpstr>Proper Labeling</vt:lpstr>
      <vt:lpstr>Danger vs. Warning</vt:lpstr>
      <vt:lpstr>Standardized Pictograms</vt:lpstr>
      <vt:lpstr>New SDS Format: 16 Sections</vt:lpstr>
      <vt:lpstr>New SDS Format: Cont.</vt:lpstr>
      <vt:lpstr>Section 4</vt:lpstr>
      <vt:lpstr>Section 4: First Aid Measures</vt:lpstr>
      <vt:lpstr>Section 4: First Aid Measures Cont. </vt:lpstr>
      <vt:lpstr>Section 8 </vt:lpstr>
      <vt:lpstr>Section 8: Exposure Controls &amp; Personal Protection</vt:lpstr>
      <vt:lpstr>Section 8: Exposure Controls &amp; Personal Protection</vt:lpstr>
      <vt:lpstr>Section 8: Exposure Controls &amp; Personal Protection</vt:lpstr>
      <vt:lpstr>Choosing the Right Tool for the Job</vt:lpstr>
      <vt:lpstr>At the end of the day ...</vt:lpstr>
      <vt:lpstr>Thank you!  </vt:lpstr>
    </vt:vector>
  </TitlesOfParts>
  <Company>ESD 113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 Communication (HazCom): Food Service</dc:title>
  <dc:creator>Colleen Kragen</dc:creator>
  <cp:lastModifiedBy>Kragen, Colleen</cp:lastModifiedBy>
  <cp:revision>39</cp:revision>
  <dcterms:created xsi:type="dcterms:W3CDTF">2017-08-31T19:11:20Z</dcterms:created>
  <dcterms:modified xsi:type="dcterms:W3CDTF">2020-02-11T20:07:34Z</dcterms:modified>
</cp:coreProperties>
</file>